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21"/>
  </p:notesMasterIdLst>
  <p:handoutMasterIdLst>
    <p:handoutMasterId r:id="rId22"/>
  </p:handoutMasterIdLst>
  <p:sldIdLst>
    <p:sldId id="257" r:id="rId6"/>
    <p:sldId id="258" r:id="rId7"/>
    <p:sldId id="259" r:id="rId8"/>
    <p:sldId id="260" r:id="rId9"/>
    <p:sldId id="271" r:id="rId10"/>
    <p:sldId id="261" r:id="rId11"/>
    <p:sldId id="263" r:id="rId12"/>
    <p:sldId id="269" r:id="rId13"/>
    <p:sldId id="272" r:id="rId14"/>
    <p:sldId id="270" r:id="rId15"/>
    <p:sldId id="268" r:id="rId16"/>
    <p:sldId id="266" r:id="rId17"/>
    <p:sldId id="265" r:id="rId18"/>
    <p:sldId id="267" r:id="rId19"/>
    <p:sldId id="264" r:id="rId2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197"/>
    <a:srgbClr val="000099"/>
    <a:srgbClr val="F8E414"/>
    <a:srgbClr val="FFDD4B"/>
    <a:srgbClr val="FFE05D"/>
    <a:srgbClr val="C0C0C0"/>
    <a:srgbClr val="DDDDDD"/>
    <a:srgbClr val="EF2B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51B2EBB-DE1A-45AF-8C01-926393AF629A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4F42BBF-F63D-4FD2-95AA-A90E2B17F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C258AC-9052-4584-9ADD-20713A82B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376238" y="6669088"/>
            <a:ext cx="1873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© Petrotechnical Data Systems 2013</a:t>
            </a: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55588"/>
            <a:ext cx="12954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9188" y="6669088"/>
            <a:ext cx="369887" cy="188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EA1D-4F25-401B-97FD-AEBE3C1C0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FE0B-4F09-4DEB-BA02-E0E217976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6B19-E1F8-4F4C-B57B-15BD6EDFD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76238" y="6669088"/>
            <a:ext cx="1873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© Petrotechnical Data Systems 2013</a:t>
            </a:r>
          </a:p>
        </p:txBody>
      </p:sp>
      <p:pic>
        <p:nvPicPr>
          <p:cNvPr id="8" name="Picture 11" descr="Shell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88900"/>
            <a:ext cx="6889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55588"/>
            <a:ext cx="12954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9188" y="6669088"/>
            <a:ext cx="369887" cy="188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A1DE-5B95-498E-A6CC-3006756B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D39A6-0E62-4CC7-9DBA-F73D8EFD1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A3FC-B626-4DBC-9EB8-856C2A704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E9FAD-02B5-4C41-9D06-126177424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FAE-4934-4282-8825-0DE4624DF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CE26-D5ED-4729-89EC-19F2B0D6C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CD613-79E9-457E-8265-40458A199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373A3-4625-4EEE-B9DD-1DF63F02F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1A5C-90F5-44D1-94FF-388CF5A1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56A68-9BE6-4E8B-AC26-E75C1472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2EFBB-5554-4D10-9AF7-A25D73576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8EC5-3052-43EC-ACC5-E56E12243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3C89E-FE3D-4B4C-B912-4D51798F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B319B-DC57-4DED-AB5A-32EBB05A9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1E97D-88A1-46DD-B078-D585EAAE6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7C9D0-C020-40F9-9D65-F25D48E9E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048BB-FA61-4AC5-B46B-97E08542E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1E90-D304-4F67-B467-B80C1C8C5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74813-7B3A-46F5-812F-29A28E687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836613"/>
            <a:ext cx="9144000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4113" y="6661150"/>
            <a:ext cx="3698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85D6CCE-7B24-4663-9269-9583F5C71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9088"/>
            <a:ext cx="2895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Text Box 16"/>
          <p:cNvSpPr txBox="1">
            <a:spLocks noChangeArrowheads="1"/>
          </p:cNvSpPr>
          <p:nvPr userDrawn="1"/>
        </p:nvSpPr>
        <p:spPr bwMode="auto">
          <a:xfrm>
            <a:off x="376238" y="6669088"/>
            <a:ext cx="1873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© Petrotechnical Data Systems 2013</a:t>
            </a:r>
          </a:p>
        </p:txBody>
      </p:sp>
      <p:pic>
        <p:nvPicPr>
          <p:cNvPr id="1035" name="Picture 1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255588"/>
            <a:ext cx="12954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0C0C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0C0C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0C0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0" y="836613"/>
            <a:ext cx="9144000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4113" y="6661150"/>
            <a:ext cx="3698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AE5B9C-8563-44E2-85EA-1C54FB329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9088"/>
            <a:ext cx="2895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Text Box 11"/>
          <p:cNvSpPr txBox="1">
            <a:spLocks noChangeArrowheads="1"/>
          </p:cNvSpPr>
          <p:nvPr userDrawn="1"/>
        </p:nvSpPr>
        <p:spPr bwMode="auto">
          <a:xfrm>
            <a:off x="376238" y="6669088"/>
            <a:ext cx="1873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© Petrotechnical Data Systems 2013</a:t>
            </a:r>
          </a:p>
        </p:txBody>
      </p:sp>
      <p:pic>
        <p:nvPicPr>
          <p:cNvPr id="2059" name="Picture 14" descr="Shell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2575" y="88900"/>
            <a:ext cx="6889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255588"/>
            <a:ext cx="12954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8E414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0C0C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0C0C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0C0C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0C0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ductionenterprise.com/" TargetMode="External"/><Relationship Id="rId2" Type="http://schemas.openxmlformats.org/officeDocument/2006/relationships/hyperlink" Target="http://www.pds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ric.kreupeling@shell.com" TargetMode="External"/><Relationship Id="rId4" Type="http://schemas.openxmlformats.org/officeDocument/2006/relationships/hyperlink" Target="mailto:eric.kreupeling@pds.n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4B8B90-8EF1-46D8-8CE1-75B38DB3CB4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3860800"/>
            <a:ext cx="7772400" cy="15128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Petrotechnical</a:t>
            </a:r>
            <a:r>
              <a:rPr lang="en-US" sz="4000" dirty="0" smtClean="0"/>
              <a:t> Data Systems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941888"/>
            <a:ext cx="7561262" cy="1247775"/>
          </a:xfrm>
        </p:spPr>
        <p:txBody>
          <a:bodyPr/>
          <a:lstStyle/>
          <a:p>
            <a:pPr eaLnBrk="1" hangingPunct="1"/>
            <a:r>
              <a:rPr lang="en-US" sz="1800" smtClean="0"/>
              <a:t>Transferring geoscientific R&amp;D into innovative software products</a:t>
            </a:r>
          </a:p>
          <a:p>
            <a:pPr eaLnBrk="1" hangingPunct="1"/>
            <a:endParaRPr lang="en-US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438" y="1484313"/>
            <a:ext cx="2325687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541463"/>
            <a:ext cx="29083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ight Arrow 1"/>
          <p:cNvSpPr/>
          <p:nvPr/>
        </p:nvSpPr>
        <p:spPr>
          <a:xfrm>
            <a:off x="3203575" y="2563813"/>
            <a:ext cx="2016125" cy="481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11A5C-90F5-44D1-94FF-388CF5A191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Company:</a:t>
            </a:r>
          </a:p>
          <a:p>
            <a:pPr lvl="1"/>
            <a:r>
              <a:rPr lang="en-US" dirty="0" smtClean="0">
                <a:hlinkClick r:id="rId2"/>
              </a:rPr>
              <a:t>www.pds.nl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www.productionenterprise.com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Internships/master thesis/jobs:</a:t>
            </a:r>
          </a:p>
          <a:p>
            <a:pPr lvl="1"/>
            <a:r>
              <a:rPr lang="en-US" dirty="0" smtClean="0">
                <a:hlinkClick r:id="rId4"/>
              </a:rPr>
              <a:t>eric.kreupeling@pds.nl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eric.kreupeling@shell.com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11A5C-90F5-44D1-94FF-388CF5A191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Technology ‘</a:t>
            </a:r>
            <a:r>
              <a:rPr lang="en-US" dirty="0" err="1" smtClean="0"/>
              <a:t>ecosytems</a:t>
            </a:r>
            <a:r>
              <a:rPr lang="en-US" dirty="0" smtClean="0"/>
              <a:t>’ in </a:t>
            </a:r>
            <a:r>
              <a:rPr lang="en-US" dirty="0" err="1" smtClean="0"/>
              <a:t>CoE</a:t>
            </a:r>
            <a:endParaRPr 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016B80-24FF-4F6C-8C05-B21A16557458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05038"/>
            <a:ext cx="7888287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CoE</a:t>
            </a:r>
            <a:r>
              <a:rPr lang="en-US" dirty="0" smtClean="0"/>
              <a:t> and Geoscientists</a:t>
            </a:r>
            <a:endParaRPr lang="en-US" dirty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EF8D18-2C81-4913-825D-D6DFD7C3A857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590391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we looking for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Build long term relation based on shared interests and commitment, targeting:</a:t>
            </a:r>
          </a:p>
          <a:p>
            <a:pPr lvl="1">
              <a:defRPr/>
            </a:pPr>
            <a:r>
              <a:rPr lang="en-US" dirty="0" smtClean="0"/>
              <a:t>Joint development of  academic capabilities (joint master thesis projects, joint </a:t>
            </a:r>
            <a:r>
              <a:rPr lang="en-US" dirty="0" err="1" smtClean="0"/>
              <a:t>Phd’s</a:t>
            </a:r>
            <a:r>
              <a:rPr lang="en-US" dirty="0" smtClean="0"/>
              <a:t> / </a:t>
            </a:r>
            <a:r>
              <a:rPr lang="en-US" dirty="0" err="1" smtClean="0"/>
              <a:t>Phd</a:t>
            </a:r>
            <a:r>
              <a:rPr lang="en-US" dirty="0" smtClean="0"/>
              <a:t> funding,)</a:t>
            </a:r>
          </a:p>
          <a:p>
            <a:pPr lvl="1">
              <a:defRPr/>
            </a:pPr>
            <a:r>
              <a:rPr lang="en-US" dirty="0" smtClean="0"/>
              <a:t>Identify, attract, develop and on-board students with specific software engineering / mathematical drives/orientations at the earliest appropriate phase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CA8C65-AB1D-4DAB-8400-CD61833D1CB1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516563"/>
            <a:ext cx="14319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CoE</a:t>
            </a:r>
            <a:r>
              <a:rPr lang="en-US" dirty="0" smtClean="0"/>
              <a:t> and Geosciences</a:t>
            </a: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8C87CC-BE76-42A1-9C00-BF792691FB09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484313"/>
            <a:ext cx="891857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A1A276-AF0A-4BCE-B8A4-66700915FED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PDS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Established in 1993</a:t>
            </a:r>
          </a:p>
          <a:p>
            <a:pPr eaLnBrk="1" hangingPunct="1"/>
            <a:r>
              <a:rPr lang="en-US" sz="2800" dirty="0" smtClean="0"/>
              <a:t>Oil and Gas market</a:t>
            </a:r>
          </a:p>
          <a:p>
            <a:pPr eaLnBrk="1" hangingPunct="1"/>
            <a:r>
              <a:rPr lang="en-US" sz="2800" dirty="0" smtClean="0"/>
              <a:t>Scientific Software Products</a:t>
            </a:r>
          </a:p>
          <a:p>
            <a:pPr eaLnBrk="1" hangingPunct="1"/>
            <a:r>
              <a:rPr lang="en-US" sz="2800" dirty="0" smtClean="0"/>
              <a:t>Two business lines: </a:t>
            </a:r>
          </a:p>
          <a:p>
            <a:pPr lvl="1" eaLnBrk="1" hangingPunct="1"/>
            <a:r>
              <a:rPr lang="en-US" sz="2400" dirty="0" err="1" smtClean="0"/>
              <a:t>CoE</a:t>
            </a:r>
            <a:r>
              <a:rPr lang="en-US" sz="2400" dirty="0" smtClean="0"/>
              <a:t> (Shell)</a:t>
            </a:r>
          </a:p>
          <a:p>
            <a:pPr lvl="1" eaLnBrk="1" hangingPunct="1"/>
            <a:r>
              <a:rPr lang="en-US" sz="2400" dirty="0" smtClean="0"/>
              <a:t>proprietary software products for EP companies</a:t>
            </a:r>
          </a:p>
          <a:p>
            <a:pPr eaLnBrk="1" hangingPunct="1"/>
            <a:r>
              <a:rPr lang="en-US" sz="2800" dirty="0" smtClean="0"/>
              <a:t>120 staff</a:t>
            </a:r>
          </a:p>
          <a:p>
            <a:pPr eaLnBrk="1" hangingPunct="1"/>
            <a:r>
              <a:rPr lang="en-US" sz="2800" dirty="0" smtClean="0"/>
              <a:t>30 nationalities</a:t>
            </a:r>
          </a:p>
          <a:p>
            <a:pPr eaLnBrk="1" hangingPunct="1"/>
            <a:r>
              <a:rPr lang="en-US" sz="2800" dirty="0" smtClean="0"/>
              <a:t>Offices in Rijswijk, Houston, Oman and Sofia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PDS / </a:t>
            </a:r>
            <a:r>
              <a:rPr lang="en-US" dirty="0" err="1" smtClean="0"/>
              <a:t>CoE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Established in collaboration with Shell</a:t>
            </a:r>
          </a:p>
          <a:p>
            <a:r>
              <a:rPr lang="en-US" sz="2400" smtClean="0"/>
              <a:t>Founding principles</a:t>
            </a:r>
          </a:p>
          <a:p>
            <a:pPr lvl="1"/>
            <a:r>
              <a:rPr lang="en-US" sz="2000" smtClean="0"/>
              <a:t>Scientific software product development capability for Shell Exploration and Production (upstream)</a:t>
            </a:r>
          </a:p>
          <a:p>
            <a:pPr lvl="1"/>
            <a:r>
              <a:rPr lang="en-US" sz="2000" smtClean="0"/>
              <a:t>Technology innovation</a:t>
            </a:r>
          </a:p>
          <a:p>
            <a:r>
              <a:rPr lang="en-US" sz="2400" smtClean="0"/>
              <a:t>CoE is a shared collaboration environment</a:t>
            </a:r>
          </a:p>
          <a:p>
            <a:pPr lvl="1"/>
            <a:r>
              <a:rPr lang="en-US" sz="2000" smtClean="0"/>
              <a:t>PDS software multidisciplinary product teams</a:t>
            </a:r>
          </a:p>
          <a:p>
            <a:pPr lvl="1"/>
            <a:r>
              <a:rPr lang="en-US" sz="2000" smtClean="0"/>
              <a:t>Shell EP P&amp;T R&amp;D teams (research)</a:t>
            </a:r>
          </a:p>
          <a:p>
            <a:pPr lvl="1"/>
            <a:r>
              <a:rPr lang="en-US" sz="2000" smtClean="0"/>
              <a:t>Shell EP P&amp;T TACIT (IT Product / Portfolio Management)</a:t>
            </a:r>
          </a:p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2E350E-A696-4206-A54F-8132D811B64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are we ? </a:t>
            </a:r>
            <a:br>
              <a:rPr lang="en-US" dirty="0" smtClean="0"/>
            </a:br>
            <a:r>
              <a:rPr lang="en-US" sz="2000" dirty="0" smtClean="0"/>
              <a:t>Perspectives on PDS</a:t>
            </a:r>
            <a:endParaRPr lang="en-US" sz="20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Pluriform</a:t>
            </a:r>
            <a:r>
              <a:rPr lang="en-US" sz="2000" dirty="0" smtClean="0"/>
              <a:t>: 30 nationalities</a:t>
            </a:r>
          </a:p>
          <a:p>
            <a:r>
              <a:rPr lang="en-US" sz="2000" dirty="0" smtClean="0"/>
              <a:t>Multinational: offices in US, NL, Bulgaria, Oman</a:t>
            </a:r>
          </a:p>
          <a:p>
            <a:r>
              <a:rPr lang="en-US" sz="2000" dirty="0" smtClean="0"/>
              <a:t>Academic disciplines </a:t>
            </a:r>
          </a:p>
          <a:p>
            <a:pPr lvl="1"/>
            <a:r>
              <a:rPr lang="en-US" sz="1600" dirty="0" smtClean="0"/>
              <a:t>Applied physics, computer science, </a:t>
            </a:r>
            <a:r>
              <a:rPr lang="en-US" sz="1600" dirty="0" err="1" smtClean="0"/>
              <a:t>geoscience</a:t>
            </a:r>
            <a:r>
              <a:rPr lang="en-US" sz="1600" dirty="0" smtClean="0"/>
              <a:t>, applied mathematics</a:t>
            </a:r>
          </a:p>
          <a:p>
            <a:r>
              <a:rPr lang="en-US" sz="2000" dirty="0" smtClean="0"/>
              <a:t>Academic level </a:t>
            </a:r>
          </a:p>
          <a:p>
            <a:pPr lvl="1"/>
            <a:r>
              <a:rPr lang="en-US" sz="1600" dirty="0" smtClean="0"/>
              <a:t>75% </a:t>
            </a:r>
            <a:r>
              <a:rPr lang="en-US" sz="1600" dirty="0" err="1" smtClean="0"/>
              <a:t>MSc</a:t>
            </a:r>
            <a:r>
              <a:rPr lang="en-US" sz="1600" dirty="0" smtClean="0"/>
              <a:t>, 25% with </a:t>
            </a:r>
            <a:r>
              <a:rPr lang="en-US" sz="1600" dirty="0" err="1" smtClean="0"/>
              <a:t>Phd</a:t>
            </a:r>
            <a:endParaRPr lang="en-US" sz="1600" dirty="0" smtClean="0"/>
          </a:p>
          <a:p>
            <a:r>
              <a:rPr lang="en-US" sz="2000" dirty="0" smtClean="0"/>
              <a:t>Capabilities: </a:t>
            </a:r>
          </a:p>
          <a:p>
            <a:pPr lvl="1"/>
            <a:r>
              <a:rPr lang="en-US" sz="1600" dirty="0" smtClean="0"/>
              <a:t>Software product engineering,</a:t>
            </a:r>
          </a:p>
          <a:p>
            <a:pPr lvl="1"/>
            <a:r>
              <a:rPr lang="en-US" sz="1600" dirty="0" smtClean="0"/>
              <a:t>Mathematics</a:t>
            </a:r>
          </a:p>
          <a:p>
            <a:pPr lvl="1"/>
            <a:r>
              <a:rPr lang="en-US" sz="1600" dirty="0" smtClean="0"/>
              <a:t>Geosciences</a:t>
            </a:r>
          </a:p>
          <a:p>
            <a:r>
              <a:rPr lang="en-US" sz="2000" dirty="0" smtClean="0"/>
              <a:t>Company Culture:</a:t>
            </a:r>
          </a:p>
          <a:p>
            <a:pPr lvl="1"/>
            <a:r>
              <a:rPr lang="en-US" sz="1600" dirty="0" smtClean="0"/>
              <a:t>Knowledge and development oriented, innovative, egalitarian, result orientation, collaborative, openness</a:t>
            </a:r>
          </a:p>
          <a:p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C161DF-7A14-4259-8A39-88157A6962D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PDS / </a:t>
            </a:r>
            <a:r>
              <a:rPr lang="en-US" dirty="0" err="1" smtClean="0"/>
              <a:t>CoE</a:t>
            </a:r>
            <a:r>
              <a:rPr lang="en-US" dirty="0" smtClean="0"/>
              <a:t>: </a:t>
            </a:r>
            <a:r>
              <a:rPr lang="en-US" sz="2800" dirty="0" err="1" smtClean="0"/>
              <a:t>geoscience</a:t>
            </a:r>
            <a:r>
              <a:rPr lang="en-US" sz="2800" dirty="0" smtClean="0"/>
              <a:t> software products</a:t>
            </a:r>
            <a:endParaRPr lang="en-MY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Demo Seismic Toolkit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11A5C-90F5-44D1-94FF-388CF5A191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PDS / </a:t>
            </a:r>
            <a:r>
              <a:rPr lang="en-US" dirty="0" smtClean="0"/>
              <a:t>EP software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1728192"/>
          </a:xfrm>
        </p:spPr>
        <p:txBody>
          <a:bodyPr/>
          <a:lstStyle/>
          <a:p>
            <a:r>
              <a:rPr lang="en-US" sz="2800" dirty="0" smtClean="0"/>
              <a:t>Marketing two products for Oil and Gas Industry</a:t>
            </a:r>
          </a:p>
          <a:p>
            <a:pPr lvl="1"/>
            <a:r>
              <a:rPr lang="en-US" sz="2400" dirty="0" smtClean="0"/>
              <a:t>Production Enterprise™</a:t>
            </a:r>
          </a:p>
          <a:p>
            <a:pPr lvl="1"/>
            <a:r>
              <a:rPr lang="en-US" sz="2400" dirty="0" err="1" smtClean="0"/>
              <a:t>CasePoint</a:t>
            </a:r>
            <a:r>
              <a:rPr lang="en-US" sz="2400" dirty="0" smtClean="0"/>
              <a:t>™</a:t>
            </a:r>
          </a:p>
          <a:p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537153-9C7E-4AB9-901F-7EFDF3B9D556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9226" name="Picture 10" descr="http://www.worldoil.com/uploadedimages/Issues/Articles/May-2010/10-05-Perdido-Perrons-Fig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664341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CoE</a:t>
            </a:r>
            <a:r>
              <a:rPr lang="en-US" dirty="0" smtClean="0"/>
              <a:t> and Applied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indent="-319088" eaLnBrk="1" hangingPunct="1">
              <a:spcBef>
                <a:spcPct val="0"/>
              </a:spcBef>
              <a:buClr>
                <a:srgbClr val="F0AD00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300" kern="1200" dirty="0" smtClean="0">
                <a:solidFill>
                  <a:prstClr val="white"/>
                </a:solidFill>
                <a:latin typeface="Corbel" pitchFamily="34" charset="0"/>
                <a:sym typeface="Wingdings" pitchFamily="2" charset="2"/>
              </a:rPr>
              <a:t>Pressure prediction software (Computational Fluid Dynamics)</a:t>
            </a:r>
          </a:p>
          <a:p>
            <a:pPr marL="438150" indent="-319088" eaLnBrk="1" hangingPunct="1">
              <a:spcBef>
                <a:spcPct val="0"/>
              </a:spcBef>
              <a:buClr>
                <a:srgbClr val="F0AD00"/>
              </a:buClr>
              <a:buSzPct val="80000"/>
              <a:buFont typeface="Wingdings 2" pitchFamily="18" charset="2"/>
              <a:buChar char=""/>
              <a:defRPr/>
            </a:pPr>
            <a:r>
              <a:rPr lang="en-GB" sz="2300" kern="1200" dirty="0" smtClean="0">
                <a:solidFill>
                  <a:prstClr val="white"/>
                </a:solidFill>
                <a:latin typeface="Corbel" pitchFamily="34" charset="0"/>
                <a:sym typeface="Wingdings" pitchFamily="2" charset="2"/>
              </a:rPr>
              <a:t>Seismic data processing (2D and 3D image processing)</a:t>
            </a:r>
          </a:p>
          <a:p>
            <a:pPr marL="438150" indent="-319088" eaLnBrk="1" hangingPunct="1">
              <a:spcBef>
                <a:spcPct val="0"/>
              </a:spcBef>
              <a:buClr>
                <a:srgbClr val="F0AD00"/>
              </a:buClr>
              <a:buSzPct val="80000"/>
              <a:buFont typeface="Wingdings 2" pitchFamily="18" charset="2"/>
              <a:buChar char=""/>
              <a:defRPr/>
            </a:pPr>
            <a:r>
              <a:rPr lang="en-GB" sz="2300" kern="1200" dirty="0" smtClean="0">
                <a:solidFill>
                  <a:prstClr val="white"/>
                </a:solidFill>
                <a:latin typeface="Corbel" pitchFamily="34" charset="0"/>
                <a:sym typeface="Wingdings" pitchFamily="2" charset="2"/>
              </a:rPr>
              <a:t>Simulating reservoir maturisation (Finite Element Methods, Non-linear solvers)</a:t>
            </a:r>
          </a:p>
          <a:p>
            <a:pPr marL="438150" indent="-319088" eaLnBrk="1" hangingPunct="1">
              <a:spcBef>
                <a:spcPct val="0"/>
              </a:spcBef>
              <a:buClr>
                <a:srgbClr val="F0AD00"/>
              </a:buClr>
              <a:buSzPct val="80000"/>
              <a:buFont typeface="Wingdings 2" pitchFamily="18" charset="2"/>
              <a:buChar char=""/>
              <a:defRPr/>
            </a:pPr>
            <a:r>
              <a:rPr lang="en-GB" sz="2300" kern="1200" dirty="0" smtClean="0">
                <a:solidFill>
                  <a:prstClr val="white"/>
                </a:solidFill>
                <a:latin typeface="Corbel" pitchFamily="34" charset="0"/>
                <a:sym typeface="Wingdings" pitchFamily="2" charset="2"/>
              </a:rPr>
              <a:t>Seismic inversion (FFT, Digital Signal Processing, Quantitative Statistical Analysis)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49668B-42B3-4936-B859-FFA58FC6C404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76700"/>
            <a:ext cx="8010525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offer ?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Top learning and development environment through:</a:t>
            </a: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In depth workshops</a:t>
            </a: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Internships</a:t>
            </a: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Master thesis projects</a:t>
            </a: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Part time and fulltime jobs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Actual examples:</a:t>
            </a:r>
          </a:p>
          <a:p>
            <a:r>
              <a:rPr lang="en-US" sz="2400" dirty="0" smtClean="0"/>
              <a:t>Internship: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HPC case study in Seismic Processing</a:t>
            </a:r>
          </a:p>
          <a:p>
            <a:r>
              <a:rPr lang="en-US" sz="2400" dirty="0" smtClean="0"/>
              <a:t>Master thesis projects: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HPC applied in </a:t>
            </a:r>
            <a:r>
              <a:rPr lang="en-US" sz="2000" dirty="0" err="1" smtClean="0"/>
              <a:t>Geomechanics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/>
              <a:t>Stratigraphic</a:t>
            </a:r>
            <a:r>
              <a:rPr lang="en-US" sz="2000" dirty="0" smtClean="0"/>
              <a:t> sequencing of geological structures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11A5C-90F5-44D1-94FF-388CF5A191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Internships / master thesis projects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Sofia: work on the </a:t>
            </a:r>
            <a:r>
              <a:rPr lang="en-US" dirty="0" err="1" smtClean="0"/>
              <a:t>CaseFlow</a:t>
            </a:r>
            <a:r>
              <a:rPr lang="en-US" dirty="0" smtClean="0"/>
              <a:t> product:</a:t>
            </a:r>
          </a:p>
          <a:p>
            <a:pPr lvl="1"/>
            <a:r>
              <a:rPr lang="en-US" dirty="0" smtClean="0"/>
              <a:t>Data Context Expression Engine</a:t>
            </a:r>
          </a:p>
          <a:p>
            <a:pPr lvl="1"/>
            <a:r>
              <a:rPr lang="en-US" dirty="0" smtClean="0"/>
              <a:t>Workflow visualization</a:t>
            </a:r>
          </a:p>
          <a:p>
            <a:pPr lvl="1"/>
            <a:r>
              <a:rPr lang="en-US" dirty="0" smtClean="0"/>
              <a:t>Workflow validation</a:t>
            </a:r>
          </a:p>
          <a:p>
            <a:pPr lvl="1"/>
            <a:r>
              <a:rPr lang="en-US" dirty="0" smtClean="0"/>
              <a:t>Workflow Pattern Implementation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Rijswijk:</a:t>
            </a:r>
          </a:p>
          <a:p>
            <a:pPr lvl="1"/>
            <a:r>
              <a:rPr lang="en-US" dirty="0" smtClean="0"/>
              <a:t>mathematical </a:t>
            </a:r>
            <a:r>
              <a:rPr lang="en-US" dirty="0" smtClean="0"/>
              <a:t>master thesis projects (HPC, </a:t>
            </a:r>
            <a:r>
              <a:rPr lang="en-US" dirty="0" smtClean="0"/>
              <a:t>scientific computing)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11A5C-90F5-44D1-94FF-388CF5A191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CA949610E184197DA8BE4A62DB1C7" ma:contentTypeVersion="0" ma:contentTypeDescription="Create a new document." ma:contentTypeScope="" ma:versionID="4ff3d1d424ff8830103a68d22825de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78201E-D957-41D7-B1D2-A5ADAAA74765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F1582FD-36FC-407E-A2DD-BD75E23EED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69E525-59D0-4529-89B3-A9C77BF4F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423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1_Default Design</vt:lpstr>
      <vt:lpstr>Petrotechnical Data Systems</vt:lpstr>
      <vt:lpstr>PDS</vt:lpstr>
      <vt:lpstr>PDS / CoE</vt:lpstr>
      <vt:lpstr>Who are we ?  Perspectives on PDS</vt:lpstr>
      <vt:lpstr>PDS / CoE: geoscience software products</vt:lpstr>
      <vt:lpstr>PDS / EP software</vt:lpstr>
      <vt:lpstr>CoE and Applied Mathematics</vt:lpstr>
      <vt:lpstr>What do we offer ?</vt:lpstr>
      <vt:lpstr>Internships / master thesis projects</vt:lpstr>
      <vt:lpstr>More information</vt:lpstr>
      <vt:lpstr>Backup slides</vt:lpstr>
      <vt:lpstr>Technology ‘ecosytems’ in CoE</vt:lpstr>
      <vt:lpstr>CoE and Geoscientists</vt:lpstr>
      <vt:lpstr>What are we looking for ?</vt:lpstr>
      <vt:lpstr>CoE and Geosciences</vt:lpstr>
    </vt:vector>
  </TitlesOfParts>
  <Company>PDS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 Getty</dc:creator>
  <cp:lastModifiedBy>Eric.Kreupeling</cp:lastModifiedBy>
  <cp:revision>29</cp:revision>
  <cp:lastPrinted>2013-02-06T11:27:02Z</cp:lastPrinted>
  <dcterms:created xsi:type="dcterms:W3CDTF">2007-10-02T13:25:16Z</dcterms:created>
  <dcterms:modified xsi:type="dcterms:W3CDTF">2013-03-28T14:10:50Z</dcterms:modified>
</cp:coreProperties>
</file>